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A13901-F56D-4748-ADB7-D9780175B2D6}" type="datetimeFigureOut">
              <a:rPr lang="en-US" smtClean="0"/>
              <a:pPr/>
              <a:t>5/21/2014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2B6937E-1453-4729-B8D5-778C7082B5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13901-F56D-4748-ADB7-D9780175B2D6}"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37E-1453-4729-B8D5-778C7082B5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13901-F56D-4748-ADB7-D9780175B2D6}"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37E-1453-4729-B8D5-778C7082B5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A13901-F56D-4748-ADB7-D9780175B2D6}"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37E-1453-4729-B8D5-778C7082B5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A13901-F56D-4748-ADB7-D9780175B2D6}"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B6937E-1453-4729-B8D5-778C7082B5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A13901-F56D-4748-ADB7-D9780175B2D6}"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6937E-1453-4729-B8D5-778C7082B5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A13901-F56D-4748-ADB7-D9780175B2D6}" type="datetimeFigureOut">
              <a:rPr lang="en-US" smtClean="0"/>
              <a:pPr/>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B6937E-1453-4729-B8D5-778C7082B5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A13901-F56D-4748-ADB7-D9780175B2D6}"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B6937E-1453-4729-B8D5-778C7082B5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13901-F56D-4748-ADB7-D9780175B2D6}"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B6937E-1453-4729-B8D5-778C7082B5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A13901-F56D-4748-ADB7-D9780175B2D6}"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B6937E-1453-4729-B8D5-778C7082B5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A13901-F56D-4748-ADB7-D9780175B2D6}"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2B6937E-1453-4729-B8D5-778C7082B56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A13901-F56D-4748-ADB7-D9780175B2D6}" type="datetimeFigureOut">
              <a:rPr lang="en-US" smtClean="0"/>
              <a:pPr/>
              <a:t>5/21/2014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2B6937E-1453-4729-B8D5-778C7082B56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8000" dirty="0" err="1" smtClean="0"/>
              <a:t>Kometa</a:t>
            </a:r>
            <a:endParaRPr lang="en-US" sz="8000" dirty="0"/>
          </a:p>
        </p:txBody>
      </p:sp>
      <p:sp>
        <p:nvSpPr>
          <p:cNvPr id="3" name="Subtitle 2"/>
          <p:cNvSpPr>
            <a:spLocks noGrp="1"/>
          </p:cNvSpPr>
          <p:nvPr>
            <p:ph type="subTitle" idx="1"/>
          </p:nvPr>
        </p:nvSpPr>
        <p:spPr>
          <a:xfrm>
            <a:off x="990600" y="5105400"/>
            <a:ext cx="7854696" cy="1143000"/>
          </a:xfrm>
        </p:spPr>
        <p:txBody>
          <a:bodyPr>
            <a:normAutofit/>
          </a:bodyPr>
          <a:lstStyle/>
          <a:p>
            <a:r>
              <a:rPr lang="en-US" dirty="0" err="1" smtClean="0">
                <a:solidFill>
                  <a:srgbClr val="FF0000"/>
                </a:solidFill>
              </a:rPr>
              <a:t>Kasparas</a:t>
            </a:r>
            <a:r>
              <a:rPr lang="en-US" dirty="0" smtClean="0">
                <a:solidFill>
                  <a:srgbClr val="FF0000"/>
                </a:solidFill>
              </a:rPr>
              <a:t> </a:t>
            </a:r>
            <a:r>
              <a:rPr lang="en-US" dirty="0" err="1" smtClean="0">
                <a:solidFill>
                  <a:srgbClr val="FF0000"/>
                </a:solidFill>
              </a:rPr>
              <a:t>Pocevi</a:t>
            </a:r>
            <a:r>
              <a:rPr lang="lt-LT" dirty="0" smtClean="0">
                <a:solidFill>
                  <a:srgbClr val="FF0000"/>
                </a:solidFill>
              </a:rPr>
              <a:t>čius</a:t>
            </a:r>
          </a:p>
          <a:p>
            <a:r>
              <a:rPr lang="lt-LT" dirty="0" smtClean="0">
                <a:solidFill>
                  <a:srgbClr val="FF0000"/>
                </a:solidFill>
              </a:rPr>
              <a:t>4d kl.</a:t>
            </a:r>
            <a:endParaRPr lang="en-US" dirty="0">
              <a:solidFill>
                <a:srgbClr val="FF0000"/>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10000"/>
          </a:bodyPr>
          <a:lstStyle/>
          <a:p>
            <a:pPr algn="just">
              <a:buNone/>
            </a:pPr>
            <a:r>
              <a:rPr lang="en-US" b="1" dirty="0" smtClean="0">
                <a:solidFill>
                  <a:srgbClr val="FF0000"/>
                </a:solidFill>
              </a:rPr>
              <a:t>        </a:t>
            </a:r>
            <a:r>
              <a:rPr lang="lt-LT" sz="3200" b="1" dirty="0" smtClean="0">
                <a:solidFill>
                  <a:srgbClr val="FF0000"/>
                </a:solidFill>
              </a:rPr>
              <a:t>Kometa</a:t>
            </a:r>
            <a:r>
              <a:rPr lang="lt-LT" sz="3200" dirty="0" smtClean="0">
                <a:solidFill>
                  <a:srgbClr val="FF0000"/>
                </a:solidFill>
              </a:rPr>
              <a:t> </a:t>
            </a:r>
            <a:r>
              <a:rPr lang="lt-LT" sz="3200" dirty="0" smtClean="0">
                <a:solidFill>
                  <a:srgbClr val="FF0000"/>
                </a:solidFill>
              </a:rPr>
              <a:t>– mažas kosminis kūnas (</a:t>
            </a:r>
            <a:r>
              <a:rPr lang="lt-LT" sz="3200" b="1" dirty="0" smtClean="0">
                <a:solidFill>
                  <a:srgbClr val="FF0000"/>
                </a:solidFill>
              </a:rPr>
              <a:t>kometoidas</a:t>
            </a:r>
            <a:r>
              <a:rPr lang="lt-LT" sz="3200" dirty="0" smtClean="0">
                <a:solidFill>
                  <a:srgbClr val="FF0000"/>
                </a:solidFill>
              </a:rPr>
              <a:t>), skriejantis aplink </a:t>
            </a:r>
            <a:r>
              <a:rPr lang="en-US" sz="3200" dirty="0" smtClean="0">
                <a:solidFill>
                  <a:srgbClr val="FF0000"/>
                </a:solidFill>
              </a:rPr>
              <a:t> </a:t>
            </a:r>
            <a:r>
              <a:rPr lang="en-US" sz="3200" dirty="0" err="1" smtClean="0">
                <a:solidFill>
                  <a:srgbClr val="FF0000"/>
                </a:solidFill>
              </a:rPr>
              <a:t>saul</a:t>
            </a:r>
            <a:r>
              <a:rPr lang="lt-LT" sz="3200" dirty="0" smtClean="0">
                <a:solidFill>
                  <a:srgbClr val="FF0000"/>
                </a:solidFill>
              </a:rPr>
              <a:t>ę ir bent kartais parodantis komą (kometos skraistę) arba uodegą dėl Saulės poveikio kometos branduoliui, kuris yra mažas kūnas sudarytas iš uolienos, dulkių ir ledo. Kometų orbita nuolat keičiasi: jų kilmė yra už Saulės sistemos ribų ir jos turi polinkį būti paveiktos pagrindinių planetų, kai prie jų priartėja. Vienos yra nukreipiamos į Saulę ir suyra, o kitos nubloškiamos už Saulės sistemos ribų visam laikui.</a:t>
            </a:r>
            <a:endParaRPr lang="en-US" sz="3200" dirty="0" smtClean="0">
              <a:solidFill>
                <a:srgbClr val="FF0000"/>
              </a:solidFill>
            </a:endParaRPr>
          </a:p>
          <a:p>
            <a:endParaRPr lang="lt-L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fontScale="92500"/>
          </a:bodyPr>
          <a:lstStyle/>
          <a:p>
            <a:pPr algn="just">
              <a:buNone/>
            </a:pPr>
            <a:r>
              <a:rPr lang="lt-LT" dirty="0" smtClean="0">
                <a:solidFill>
                  <a:srgbClr val="FF0000"/>
                </a:solidFill>
              </a:rPr>
              <a:t>       Senovės </a:t>
            </a:r>
            <a:r>
              <a:rPr lang="lt-LT" dirty="0" smtClean="0">
                <a:solidFill>
                  <a:srgbClr val="FF0000"/>
                </a:solidFill>
              </a:rPr>
              <a:t>žmonės, stebėdami dangų, atkreipė dėmesį, kad ne visos žvaigždės danguje kas vakarą lieka savo vietose. Tokius klajojančius šviesulius senovės graikai pavadino planetomis. Planetų judėjimas pasižymi tam tikrais dėsningumais, todėl jau senovėje astrologai gebėdavo apskaičiuoti būsimas planetų padėtis žvaigždžių atžvilgiu. Tačiau kartais danguje tarsi iš niekur pasirodydavo paslaptingos žvaigždės, kurios naktis iš nakties slinkdavo nakties dangumi vilkdamos kraupias ugnines uodegas. Tokios žvaigždes graikai pavadino „aster kometes:, t.y. uodeguotomis žvaigždėmis. Ryški kometa pakankamai retas reiškinys, plika akimi stebimas vidutiniškai kas 15 metų. Tik atradus teleskopus kometas pradėta atradinėti dažniau. Dabar kasmet aptinkama nuo keliolikos iki keliasdešimt naujų kometų</a:t>
            </a:r>
            <a:r>
              <a:rPr lang="lt-LT"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a:bodyPr>
          <a:lstStyle/>
          <a:p>
            <a:pPr algn="ctr"/>
            <a:r>
              <a:rPr lang="lt-LT" dirty="0" smtClean="0"/>
              <a:t>Atskleista paslaptis</a:t>
            </a:r>
            <a:endParaRPr lang="en-US" dirty="0"/>
          </a:p>
        </p:txBody>
      </p:sp>
      <p:sp>
        <p:nvSpPr>
          <p:cNvPr id="3" name="Content Placeholder 2"/>
          <p:cNvSpPr>
            <a:spLocks noGrp="1"/>
          </p:cNvSpPr>
          <p:nvPr>
            <p:ph idx="1"/>
          </p:nvPr>
        </p:nvSpPr>
        <p:spPr>
          <a:xfrm>
            <a:off x="152400" y="1447800"/>
            <a:ext cx="8839200" cy="5181600"/>
          </a:xfrm>
        </p:spPr>
        <p:txBody>
          <a:bodyPr>
            <a:normAutofit fontScale="92500" lnSpcReduction="20000"/>
          </a:bodyPr>
          <a:lstStyle/>
          <a:p>
            <a:pPr algn="just">
              <a:buNone/>
            </a:pPr>
            <a:r>
              <a:rPr lang="lt-LT" dirty="0" smtClean="0">
                <a:solidFill>
                  <a:srgbClr val="FF0000"/>
                </a:solidFill>
              </a:rPr>
              <a:t>        Dar </a:t>
            </a:r>
            <a:r>
              <a:rPr lang="lt-LT" dirty="0" smtClean="0">
                <a:solidFill>
                  <a:srgbClr val="FF0000"/>
                </a:solidFill>
              </a:rPr>
              <a:t>įžymus antikos filosofas Aristotelis manė, kad kometos tai meteorologiniai atmosferos reiškiniai – ugnies stulpai. Tik XVI a. danų astronomas Ticho Brahė pabandė apskaičiuoti atstumą iki kometos. Pasirodė, kad ji skrieja aukščiau nei debesys ir net toliau už Mėnulį! Tolimesni anglų I.Niutono bei E.Halio tyrimai atskleidė, kad kometos priklauso Saulės sistemos kūnų šeimai. Tai kūnai, sudaryti iš sušalusių į ledą dujų, dulkių ir meteoritinės medžiagos. Kometų skersmuo būna nuo 1 iki 60 km. Skriejančioms elipsės arba parabolės orbita kometoms priartėjus prie Saulės, nuo jų paviršiaus pradeda garuoti suledėjusios dujos. Jos apsupa kometą iki 50 tūkst. km skersmens dujų skraiste, kuri ir sudaro kometos galvą. Saulės spinduliavimas ir nuo jos plūstantis įelektrintų dalelių srautas tolyn nuo kometos galvos stumia dalį jos dulkių ir dujų. Dėl to susidaro į priešingą pusę nutįsusi kometos uodega. Didžiųjų kometų uodegos nutįsdavo per trečdalį dangaus skliauto ir įvarydavo baimę amžininkams. </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dirty="0" smtClean="0"/>
              <a:t>Įdomūs faktai apie kometas ir jų tyrimus</a:t>
            </a:r>
            <a:endParaRPr lang="en-US" dirty="0"/>
          </a:p>
        </p:txBody>
      </p:sp>
      <p:sp>
        <p:nvSpPr>
          <p:cNvPr id="3" name="Content Placeholder 2"/>
          <p:cNvSpPr>
            <a:spLocks noGrp="1"/>
          </p:cNvSpPr>
          <p:nvPr>
            <p:ph idx="1"/>
          </p:nvPr>
        </p:nvSpPr>
        <p:spPr>
          <a:xfrm>
            <a:off x="457200" y="2133600"/>
            <a:ext cx="8229600" cy="4160520"/>
          </a:xfrm>
        </p:spPr>
        <p:txBody>
          <a:bodyPr>
            <a:normAutofit/>
          </a:bodyPr>
          <a:lstStyle/>
          <a:p>
            <a:r>
              <a:rPr lang="lt-LT" dirty="0" smtClean="0"/>
              <a:t>  </a:t>
            </a:r>
            <a:r>
              <a:rPr lang="lt-LT" dirty="0" smtClean="0">
                <a:solidFill>
                  <a:srgbClr val="FF0000"/>
                </a:solidFill>
              </a:rPr>
              <a:t>Trumpiausią žinomą periodą turi Enkės kometa – ji prie Saulės grįžta kas 3,3 </a:t>
            </a:r>
            <a:r>
              <a:rPr lang="lt-LT" dirty="0" smtClean="0">
                <a:solidFill>
                  <a:srgbClr val="FF0000"/>
                </a:solidFill>
              </a:rPr>
              <a:t>metų.</a:t>
            </a:r>
          </a:p>
          <a:p>
            <a:r>
              <a:rPr lang="lt-LT" dirty="0" smtClean="0">
                <a:solidFill>
                  <a:srgbClr val="FF0000"/>
                </a:solidFill>
              </a:rPr>
              <a:t>Krintančių </a:t>
            </a:r>
            <a:r>
              <a:rPr lang="lt-LT" dirty="0" smtClean="0">
                <a:solidFill>
                  <a:srgbClr val="FF0000"/>
                </a:solidFill>
              </a:rPr>
              <a:t>žvaigždžių - meteorų - lietūs danguje lyja, kai Žemės planeta, skriedama apie Saulę, kerta kurios nors kometos orbitą ir savo kelyje „šluoja“ mikroskopines kometų </a:t>
            </a:r>
            <a:r>
              <a:rPr lang="lt-LT" dirty="0" smtClean="0">
                <a:solidFill>
                  <a:srgbClr val="FF0000"/>
                </a:solidFill>
              </a:rPr>
              <a:t>liekanas.</a:t>
            </a:r>
          </a:p>
          <a:p>
            <a:r>
              <a:rPr lang="lt-LT" dirty="0" smtClean="0">
                <a:solidFill>
                  <a:srgbClr val="FF0000"/>
                </a:solidFill>
              </a:rPr>
              <a:t>Pati </a:t>
            </a:r>
            <a:r>
              <a:rPr lang="lt-LT" dirty="0" smtClean="0">
                <a:solidFill>
                  <a:srgbClr val="FF0000"/>
                </a:solidFill>
              </a:rPr>
              <a:t>žymiausia periodinė Halio (Halley) kometa praskrieja pro Saulę kas 76 metus, paskutinį kartą ji buvo matoma 1986 m. danguje.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pPr algn="ctr"/>
            <a:r>
              <a:rPr lang="lt-LT" sz="6000" dirty="0" smtClean="0"/>
              <a:t>Kometa</a:t>
            </a:r>
            <a:endParaRPr lang="en-US" sz="6000" dirty="0"/>
          </a:p>
        </p:txBody>
      </p:sp>
      <p:pic>
        <p:nvPicPr>
          <p:cNvPr id="4" name="Content Placeholder 3" descr="kometa.jpg"/>
          <p:cNvPicPr>
            <a:picLocks noGrp="1" noChangeAspect="1"/>
          </p:cNvPicPr>
          <p:nvPr>
            <p:ph idx="1"/>
          </p:nvPr>
        </p:nvPicPr>
        <p:blipFill>
          <a:blip r:embed="rId2" cstate="print"/>
          <a:stretch>
            <a:fillRect/>
          </a:stretch>
        </p:blipFill>
        <p:spPr>
          <a:xfrm>
            <a:off x="1295400" y="1470396"/>
            <a:ext cx="6553200" cy="5387604"/>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TotalTime>
  <Words>383</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Kometa</vt:lpstr>
      <vt:lpstr>Slide 2</vt:lpstr>
      <vt:lpstr>Slide 3</vt:lpstr>
      <vt:lpstr>Atskleista paslaptis</vt:lpstr>
      <vt:lpstr>Įdomūs faktai apie kometas ir jų tyrimus</vt:lpstr>
      <vt:lpstr>Kometa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Kometa</dc:title>
  <dc:creator>user</dc:creator>
  <cp:lastModifiedBy>201</cp:lastModifiedBy>
  <cp:revision>4</cp:revision>
  <dcterms:created xsi:type="dcterms:W3CDTF">2014-05-21T12:00:06Z</dcterms:created>
  <dcterms:modified xsi:type="dcterms:W3CDTF">2014-05-21T17:19:41Z</dcterms:modified>
</cp:coreProperties>
</file>