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BB853-72EB-4908-B09F-E742816EAA07}" type="datetimeFigureOut">
              <a:rPr lang="lt-LT" smtClean="0"/>
              <a:pPr/>
              <a:t>2014.05.20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4EEA8-E958-4502-8D95-22320AA036F2}"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7DC4EEA8-E958-4502-8D95-22320AA036F2}" type="slidenum">
              <a:rPr lang="lt-LT" smtClean="0"/>
              <a:pPr/>
              <a:t>1</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7DC4EEA8-E958-4502-8D95-22320AA036F2}" type="slidenum">
              <a:rPr lang="lt-LT" smtClean="0"/>
              <a:pPr/>
              <a:t>3</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7F6AB725-8A31-4843-B7CC-44A371DF3E4B}" type="datetime1">
              <a:rPr lang="lt-LT" smtClean="0"/>
              <a:pPr/>
              <a:t>2014.05.20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2EF8F04F-5C35-477B-828F-21C851317B35}" type="datetime1">
              <a:rPr lang="lt-LT" smtClean="0"/>
              <a:pPr/>
              <a:t>2014.05.20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B2F54CD-84DA-4012-94AE-7ECC88B9115D}" type="datetime1">
              <a:rPr lang="lt-LT" smtClean="0"/>
              <a:pPr/>
              <a:t>2014.05.20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F60F678-1FB8-4EED-B878-B1FAD372690A}" type="datetime1">
              <a:rPr lang="lt-LT" smtClean="0"/>
              <a:pPr/>
              <a:t>2014.05.20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9DF44-EB45-4698-850B-C58CB51C3179}" type="datetime1">
              <a:rPr lang="lt-LT" smtClean="0"/>
              <a:pPr/>
              <a:t>2014.05.20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E999861E-7074-4FD1-947A-50C98E65DB65}" type="datetime1">
              <a:rPr lang="lt-LT" smtClean="0"/>
              <a:pPr/>
              <a:t>2014.05.20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2B3B393D-9A87-47DE-BB07-F54C38146A32}" type="datetime1">
              <a:rPr lang="lt-LT" smtClean="0"/>
              <a:pPr/>
              <a:t>2014.05.20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810AB4F3-72CB-4D2C-BA1D-BC098FB31EB1}" type="datetime1">
              <a:rPr lang="lt-LT" smtClean="0"/>
              <a:pPr/>
              <a:t>2014.05.20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7D8CA-12C7-4BC9-B801-4C164D33C1A8}" type="datetime1">
              <a:rPr lang="lt-LT" smtClean="0"/>
              <a:pPr/>
              <a:t>2014.05.20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C7F7D-391B-4C05-9CC2-714F7ED5E4CA}" type="datetime1">
              <a:rPr lang="lt-LT" smtClean="0"/>
              <a:pPr/>
              <a:t>2014.05.20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73677-8B2C-4493-9835-1D15AA77C7C9}" type="datetime1">
              <a:rPr lang="lt-LT" smtClean="0"/>
              <a:pPr/>
              <a:t>2014.05.20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7E730D0-9BD9-432E-B357-908142D51A00}"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059F5-708E-40D3-88EE-AFCF036BF847}" type="datetime1">
              <a:rPr lang="lt-LT" smtClean="0"/>
              <a:pPr/>
              <a:t>2014.05.20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0D0-9BD9-432E-B357-908142D51A00}"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jpe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528" y="1052736"/>
            <a:ext cx="9502824" cy="1470025"/>
          </a:xfrm>
        </p:spPr>
        <p:txBody>
          <a:bodyPr>
            <a:noAutofit/>
          </a:bodyPr>
          <a:lstStyle/>
          <a:p>
            <a:r>
              <a:rPr lang="lt-LT" sz="6000" b="1" dirty="0" smtClean="0">
                <a:solidFill>
                  <a:srgbClr val="00B0F0"/>
                </a:solidFill>
                <a:latin typeface="Jokerman" pitchFamily="82" charset="0"/>
              </a:rPr>
              <a:t>Galaktikų platybėse...</a:t>
            </a:r>
            <a:endParaRPr lang="lt-LT" sz="6000" b="1" dirty="0">
              <a:solidFill>
                <a:srgbClr val="00B0F0"/>
              </a:solidFill>
              <a:latin typeface="Jokerman" pitchFamily="82" charset="0"/>
            </a:endParaRPr>
          </a:p>
        </p:txBody>
      </p:sp>
      <p:sp>
        <p:nvSpPr>
          <p:cNvPr id="3" name="Subtitle 2"/>
          <p:cNvSpPr>
            <a:spLocks noGrp="1"/>
          </p:cNvSpPr>
          <p:nvPr>
            <p:ph type="subTitle" idx="1"/>
          </p:nvPr>
        </p:nvSpPr>
        <p:spPr>
          <a:xfrm>
            <a:off x="1331640" y="2786058"/>
            <a:ext cx="6400800" cy="1243414"/>
          </a:xfrm>
        </p:spPr>
        <p:txBody>
          <a:bodyPr>
            <a:normAutofit/>
          </a:bodyPr>
          <a:lstStyle/>
          <a:p>
            <a:r>
              <a:rPr lang="lt-LT" sz="2000" dirty="0" smtClean="0">
                <a:solidFill>
                  <a:srgbClr val="FFFF00"/>
                </a:solidFill>
                <a:latin typeface="Jokerman" pitchFamily="82" charset="0"/>
              </a:rPr>
              <a:t>Darbą parengė Klaipėdos Gedminų </a:t>
            </a:r>
            <a:r>
              <a:rPr lang="lt-LT" sz="2000" dirty="0" err="1" smtClean="0">
                <a:solidFill>
                  <a:srgbClr val="FFFF00"/>
                </a:solidFill>
                <a:latin typeface="Jokerman" pitchFamily="82" charset="0"/>
              </a:rPr>
              <a:t>pagr</a:t>
            </a:r>
            <a:r>
              <a:rPr lang="lt-LT" sz="2000" dirty="0" smtClean="0">
                <a:solidFill>
                  <a:srgbClr val="FFFF00"/>
                </a:solidFill>
                <a:latin typeface="Jokerman" pitchFamily="82" charset="0"/>
              </a:rPr>
              <a:t>. m-klos </a:t>
            </a:r>
            <a:r>
              <a:rPr lang="lt-LT" sz="2000" dirty="0" smtClean="0">
                <a:solidFill>
                  <a:srgbClr val="FFFF00"/>
                </a:solidFill>
                <a:latin typeface="Jokerman" pitchFamily="82" charset="0"/>
              </a:rPr>
              <a:t>mokinė </a:t>
            </a:r>
            <a:r>
              <a:rPr lang="lt-LT" sz="2000" dirty="0" smtClean="0">
                <a:solidFill>
                  <a:srgbClr val="FFFF00"/>
                </a:solidFill>
                <a:latin typeface="Jokerman" pitchFamily="82" charset="0"/>
              </a:rPr>
              <a:t>Melanija Erciūtė</a:t>
            </a:r>
          </a:p>
        </p:txBody>
      </p:sp>
      <p:sp>
        <p:nvSpPr>
          <p:cNvPr id="10" name="TextBox 9"/>
          <p:cNvSpPr txBox="1"/>
          <p:nvPr/>
        </p:nvSpPr>
        <p:spPr>
          <a:xfrm>
            <a:off x="755576" y="5445224"/>
            <a:ext cx="3240360" cy="369332"/>
          </a:xfrm>
          <a:prstGeom prst="rect">
            <a:avLst/>
          </a:prstGeom>
          <a:noFill/>
        </p:spPr>
        <p:txBody>
          <a:bodyPr wrap="square" rtlCol="0">
            <a:spAutoFit/>
          </a:bodyPr>
          <a:lstStyle/>
          <a:p>
            <a:r>
              <a:rPr lang="lt-LT" b="1" dirty="0" smtClean="0">
                <a:solidFill>
                  <a:srgbClr val="00B0F0"/>
                </a:solidFill>
                <a:latin typeface="Jokerman" pitchFamily="82" charset="0"/>
                <a:hlinkClick r:id="rId4" action="ppaction://hlinksldjump"/>
              </a:rPr>
              <a:t>Aktyvioji galaktika</a:t>
            </a:r>
            <a:endParaRPr lang="lt-LT" dirty="0"/>
          </a:p>
        </p:txBody>
      </p:sp>
      <p:sp>
        <p:nvSpPr>
          <p:cNvPr id="11" name="TextBox 10"/>
          <p:cNvSpPr txBox="1"/>
          <p:nvPr/>
        </p:nvSpPr>
        <p:spPr>
          <a:xfrm>
            <a:off x="971600" y="5949280"/>
            <a:ext cx="3096344" cy="369332"/>
          </a:xfrm>
          <a:prstGeom prst="rect">
            <a:avLst/>
          </a:prstGeom>
          <a:noFill/>
        </p:spPr>
        <p:txBody>
          <a:bodyPr wrap="square" rtlCol="0">
            <a:spAutoFit/>
          </a:bodyPr>
          <a:lstStyle/>
          <a:p>
            <a:r>
              <a:rPr lang="lt-LT" b="1" dirty="0" smtClean="0">
                <a:solidFill>
                  <a:srgbClr val="00B0F0"/>
                </a:solidFill>
                <a:latin typeface="Jokerman" pitchFamily="82" charset="0"/>
                <a:hlinkClick r:id="rId5" action="ppaction://hlinksldjump"/>
              </a:rPr>
              <a:t>Galaktikų susiliejimas</a:t>
            </a:r>
            <a:endParaRPr lang="lt-LT" dirty="0"/>
          </a:p>
        </p:txBody>
      </p:sp>
      <p:sp>
        <p:nvSpPr>
          <p:cNvPr id="13" name="TextBox 12"/>
          <p:cNvSpPr txBox="1"/>
          <p:nvPr/>
        </p:nvSpPr>
        <p:spPr>
          <a:xfrm>
            <a:off x="539552" y="5013176"/>
            <a:ext cx="2376264" cy="369332"/>
          </a:xfrm>
          <a:prstGeom prst="rect">
            <a:avLst/>
          </a:prstGeom>
          <a:noFill/>
        </p:spPr>
        <p:txBody>
          <a:bodyPr wrap="square" rtlCol="0">
            <a:spAutoFit/>
          </a:bodyPr>
          <a:lstStyle/>
          <a:p>
            <a:r>
              <a:rPr lang="lt-LT" b="1" dirty="0" smtClean="0">
                <a:solidFill>
                  <a:srgbClr val="00B0F0"/>
                </a:solidFill>
                <a:latin typeface="Jokerman" pitchFamily="82" charset="0"/>
                <a:hlinkClick r:id="rId6" action="ppaction://hlinksldjump"/>
              </a:rPr>
              <a:t>Galaktika</a:t>
            </a:r>
            <a:endParaRPr lang="lt-LT" dirty="0"/>
          </a:p>
        </p:txBody>
      </p:sp>
      <p:sp>
        <p:nvSpPr>
          <p:cNvPr id="14" name="TextBox 13"/>
          <p:cNvSpPr txBox="1"/>
          <p:nvPr/>
        </p:nvSpPr>
        <p:spPr>
          <a:xfrm>
            <a:off x="6660232" y="5085184"/>
            <a:ext cx="1872208" cy="369332"/>
          </a:xfrm>
          <a:prstGeom prst="rect">
            <a:avLst/>
          </a:prstGeom>
          <a:noFill/>
        </p:spPr>
        <p:txBody>
          <a:bodyPr wrap="square" rtlCol="0">
            <a:spAutoFit/>
          </a:bodyPr>
          <a:lstStyle/>
          <a:p>
            <a:r>
              <a:rPr lang="lt-LT" b="1" dirty="0" smtClean="0">
                <a:solidFill>
                  <a:srgbClr val="00B0F0"/>
                </a:solidFill>
                <a:latin typeface="Jokerman" pitchFamily="82" charset="0"/>
                <a:hlinkClick r:id="rId7" action="ppaction://hlinksldjump"/>
              </a:rPr>
              <a:t>Įdomūs faktai</a:t>
            </a:r>
            <a:endParaRPr lang="lt-LT" dirty="0"/>
          </a:p>
        </p:txBody>
      </p:sp>
      <p:sp>
        <p:nvSpPr>
          <p:cNvPr id="15" name="TextBox 14"/>
          <p:cNvSpPr txBox="1"/>
          <p:nvPr/>
        </p:nvSpPr>
        <p:spPr>
          <a:xfrm>
            <a:off x="6372200" y="5445224"/>
            <a:ext cx="1944216" cy="369332"/>
          </a:xfrm>
          <a:prstGeom prst="rect">
            <a:avLst/>
          </a:prstGeom>
          <a:noFill/>
        </p:spPr>
        <p:txBody>
          <a:bodyPr wrap="square" rtlCol="0">
            <a:spAutoFit/>
          </a:bodyPr>
          <a:lstStyle/>
          <a:p>
            <a:r>
              <a:rPr lang="lt-LT" b="1" dirty="0" smtClean="0">
                <a:solidFill>
                  <a:srgbClr val="00B0F0"/>
                </a:solidFill>
                <a:latin typeface="Jokerman" pitchFamily="82" charset="0"/>
                <a:hlinkClick r:id="rId8" action="ppaction://hlinksldjump"/>
              </a:rPr>
              <a:t>Nuotraukos</a:t>
            </a:r>
            <a:endParaRPr lang="lt-LT"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6700" b="1" dirty="0" smtClean="0">
                <a:solidFill>
                  <a:srgbClr val="00B0F0"/>
                </a:solidFill>
                <a:latin typeface="Jokerman" pitchFamily="82" charset="0"/>
              </a:rPr>
              <a:t/>
            </a:r>
            <a:br>
              <a:rPr lang="lt-LT" sz="6700" b="1" dirty="0" smtClean="0">
                <a:solidFill>
                  <a:srgbClr val="00B0F0"/>
                </a:solidFill>
                <a:latin typeface="Jokerman" pitchFamily="82" charset="0"/>
              </a:rPr>
            </a:br>
            <a:r>
              <a:rPr lang="lt-LT" sz="6700" b="1" dirty="0" smtClean="0">
                <a:solidFill>
                  <a:srgbClr val="00B0F0"/>
                </a:solidFill>
                <a:latin typeface="Jokerman" pitchFamily="82" charset="0"/>
              </a:rPr>
              <a:t>Galaktika</a:t>
            </a:r>
            <a:r>
              <a:rPr lang="lt-LT" b="1" dirty="0" smtClean="0"/>
              <a:t/>
            </a:r>
            <a:br>
              <a:rPr lang="lt-LT" b="1" dirty="0" smtClean="0"/>
            </a:br>
            <a:endParaRPr lang="lt-LT" dirty="0"/>
          </a:p>
        </p:txBody>
      </p:sp>
      <p:sp>
        <p:nvSpPr>
          <p:cNvPr id="5" name="Content Placeholder 4"/>
          <p:cNvSpPr>
            <a:spLocks noGrp="1"/>
          </p:cNvSpPr>
          <p:nvPr>
            <p:ph sz="half" idx="2"/>
          </p:nvPr>
        </p:nvSpPr>
        <p:spPr>
          <a:xfrm>
            <a:off x="457200" y="1556792"/>
            <a:ext cx="4040188" cy="4569371"/>
          </a:xfrm>
        </p:spPr>
        <p:txBody>
          <a:bodyPr>
            <a:normAutofit fontScale="85000" lnSpcReduction="10000"/>
          </a:bodyPr>
          <a:lstStyle/>
          <a:p>
            <a:pPr>
              <a:buNone/>
            </a:pPr>
            <a:r>
              <a:rPr lang="lt-LT" dirty="0" smtClean="0">
                <a:solidFill>
                  <a:srgbClr val="FFFF00"/>
                </a:solidFill>
                <a:latin typeface="Jokerman" pitchFamily="82" charset="0"/>
              </a:rPr>
              <a:t>     Galaktika  yra didžiulė, gravitacijos susieta žvaigždžių, dujų ir kitų materijų sistema. Manoma, kad galaktikose būna nuo 10 milijonų iki trilijono žvaigždžių, besisukančių aplink galaktikos gravitacinį centrą. Astronomai nustatė, kad kosmose yra iki 100 milijardų įvairių formų ir dydžių galaktikų, susitelkusių į spiečius. Tolimiausia žinoma galaktika – </a:t>
            </a:r>
            <a:r>
              <a:rPr lang="lt-LT" dirty="0" err="1" smtClean="0">
                <a:solidFill>
                  <a:srgbClr val="FFFF00"/>
                </a:solidFill>
                <a:latin typeface="Jokerman" pitchFamily="82" charset="0"/>
              </a:rPr>
              <a:t>Abell</a:t>
            </a:r>
            <a:r>
              <a:rPr lang="lt-LT" dirty="0" smtClean="0">
                <a:solidFill>
                  <a:srgbClr val="FFFF00"/>
                </a:solidFill>
                <a:latin typeface="Jokerman" pitchFamily="82" charset="0"/>
              </a:rPr>
              <a:t> 183 IR1 916 už 13,2 milijardų šviesmečių.</a:t>
            </a:r>
            <a:endParaRPr lang="lt-LT" dirty="0">
              <a:solidFill>
                <a:srgbClr val="FFFF00"/>
              </a:solidFill>
              <a:latin typeface="Jokerman" pitchFamily="82" charset="0"/>
            </a:endParaRPr>
          </a:p>
        </p:txBody>
      </p:sp>
      <p:sp>
        <p:nvSpPr>
          <p:cNvPr id="6" name="Text Placeholder 5"/>
          <p:cNvSpPr>
            <a:spLocks noGrp="1"/>
          </p:cNvSpPr>
          <p:nvPr>
            <p:ph type="body" sz="quarter" idx="3"/>
          </p:nvPr>
        </p:nvSpPr>
        <p:spPr>
          <a:xfrm>
            <a:off x="4644008" y="2564904"/>
            <a:ext cx="4041775" cy="639762"/>
          </a:xfrm>
        </p:spPr>
        <p:txBody>
          <a:bodyPr>
            <a:noAutofit/>
          </a:bodyPr>
          <a:lstStyle/>
          <a:p>
            <a:r>
              <a:rPr lang="lt-LT" sz="2000" b="0" dirty="0" smtClean="0">
                <a:solidFill>
                  <a:srgbClr val="FFFF00"/>
                </a:solidFill>
                <a:latin typeface="Jokerman" pitchFamily="82" charset="0"/>
              </a:rPr>
              <a:t>Galaktikų tipai pagal </a:t>
            </a:r>
            <a:r>
              <a:rPr lang="lt-LT" sz="2000" b="0" dirty="0" err="1" smtClean="0">
                <a:solidFill>
                  <a:srgbClr val="FFFF00"/>
                </a:solidFill>
                <a:latin typeface="Jokerman" pitchFamily="82" charset="0"/>
              </a:rPr>
              <a:t>Hubble</a:t>
            </a:r>
            <a:r>
              <a:rPr lang="lt-LT" sz="2000" b="0" dirty="0" smtClean="0">
                <a:solidFill>
                  <a:srgbClr val="FFFF00"/>
                </a:solidFill>
                <a:latin typeface="Jokerman" pitchFamily="82" charset="0"/>
              </a:rPr>
              <a:t> morfologinę klasifikaciją. </a:t>
            </a:r>
            <a:r>
              <a:rPr lang="lt-LT" sz="2000" b="0" i="1" dirty="0" smtClean="0">
                <a:solidFill>
                  <a:srgbClr val="FFFF00"/>
                </a:solidFill>
                <a:latin typeface="Jokerman" pitchFamily="82" charset="0"/>
              </a:rPr>
              <a:t>E</a:t>
            </a:r>
            <a:r>
              <a:rPr lang="lt-LT" sz="2000" b="0" dirty="0" smtClean="0">
                <a:solidFill>
                  <a:srgbClr val="FFFF00"/>
                </a:solidFill>
                <a:latin typeface="Jokerman" pitchFamily="82" charset="0"/>
              </a:rPr>
              <a:t> – elipsinės galaktikos, </a:t>
            </a:r>
            <a:r>
              <a:rPr lang="lt-LT" sz="2000" b="0" i="1" dirty="0" smtClean="0">
                <a:solidFill>
                  <a:srgbClr val="FFFF00"/>
                </a:solidFill>
                <a:latin typeface="Jokerman" pitchFamily="82" charset="0"/>
              </a:rPr>
              <a:t>S</a:t>
            </a:r>
            <a:r>
              <a:rPr lang="lt-LT" sz="2000" b="0" dirty="0" smtClean="0">
                <a:solidFill>
                  <a:srgbClr val="FFFF00"/>
                </a:solidFill>
                <a:latin typeface="Jokerman" pitchFamily="82" charset="0"/>
              </a:rPr>
              <a:t> – spiralinės, </a:t>
            </a:r>
            <a:r>
              <a:rPr lang="lt-LT" sz="2000" b="0" i="1" dirty="0" smtClean="0">
                <a:solidFill>
                  <a:srgbClr val="FFFF00"/>
                </a:solidFill>
                <a:latin typeface="Jokerman" pitchFamily="82" charset="0"/>
              </a:rPr>
              <a:t>SB</a:t>
            </a:r>
            <a:r>
              <a:rPr lang="lt-LT" sz="2000" b="0" dirty="0" smtClean="0">
                <a:solidFill>
                  <a:srgbClr val="FFFF00"/>
                </a:solidFill>
                <a:latin typeface="Jokerman" pitchFamily="82" charset="0"/>
              </a:rPr>
              <a:t> – skersinės spiralinės galaktikos.</a:t>
            </a:r>
            <a:endParaRPr lang="lt-LT" sz="2000" b="0" dirty="0">
              <a:solidFill>
                <a:srgbClr val="FFFF00"/>
              </a:solidFill>
              <a:latin typeface="Jokerman" pitchFamily="82" charset="0"/>
            </a:endParaRPr>
          </a:p>
        </p:txBody>
      </p:sp>
      <p:pic>
        <p:nvPicPr>
          <p:cNvPr id="8" name="Content Placeholder 7" descr="Hubble_sequence_photo.png"/>
          <p:cNvPicPr>
            <a:picLocks noGrp="1" noChangeAspect="1"/>
          </p:cNvPicPr>
          <p:nvPr>
            <p:ph sz="quarter" idx="4"/>
          </p:nvPr>
        </p:nvPicPr>
        <p:blipFill>
          <a:blip r:embed="rId2" cstate="print"/>
          <a:stretch>
            <a:fillRect/>
          </a:stretch>
        </p:blipFill>
        <p:spPr>
          <a:xfrm>
            <a:off x="4645025" y="3284984"/>
            <a:ext cx="4041775"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ooter Placeholder 8"/>
          <p:cNvSpPr>
            <a:spLocks noGrp="1"/>
          </p:cNvSpPr>
          <p:nvPr>
            <p:ph type="ftr" sz="quarter" idx="11"/>
          </p:nvPr>
        </p:nvSpPr>
        <p:spPr/>
        <p:txBody>
          <a:bodyPr/>
          <a:lstStyle/>
          <a:p>
            <a:r>
              <a:rPr lang="lt-LT" b="1" dirty="0" smtClean="0">
                <a:solidFill>
                  <a:srgbClr val="00B0F0"/>
                </a:solidFill>
                <a:latin typeface="Jokerman" pitchFamily="82" charset="0"/>
              </a:rPr>
              <a:t>2</a:t>
            </a:r>
            <a:endParaRPr lang="lt-LT" b="1" dirty="0">
              <a:solidFill>
                <a:srgbClr val="00B0F0"/>
              </a:solidFill>
              <a:latin typeface="Jokerman" pitchFamily="82" charset="0"/>
            </a:endParaRPr>
          </a:p>
        </p:txBody>
      </p:sp>
      <p:sp>
        <p:nvSpPr>
          <p:cNvPr id="10" name="TextBox 9"/>
          <p:cNvSpPr txBox="1"/>
          <p:nvPr/>
        </p:nvSpPr>
        <p:spPr>
          <a:xfrm>
            <a:off x="0" y="0"/>
            <a:ext cx="1800200" cy="338554"/>
          </a:xfrm>
          <a:prstGeom prst="rect">
            <a:avLst/>
          </a:prstGeom>
          <a:noFill/>
        </p:spPr>
        <p:txBody>
          <a:bodyPr wrap="square" rtlCol="0">
            <a:spAutoFit/>
          </a:bodyPr>
          <a:lstStyle/>
          <a:p>
            <a:r>
              <a:rPr lang="lt-LT" sz="1600" dirty="0" smtClean="0">
                <a:solidFill>
                  <a:schemeClr val="tx1">
                    <a:lumMod val="50000"/>
                    <a:lumOff val="50000"/>
                  </a:schemeClr>
                </a:solidFill>
                <a:latin typeface="Jokerman" pitchFamily="82" charset="0"/>
                <a:hlinkClick r:id="rId3" action="ppaction://hlinksldjump"/>
              </a:rPr>
              <a:t>Meniu</a:t>
            </a:r>
            <a:endParaRPr lang="lt-LT" sz="1600" dirty="0">
              <a:solidFill>
                <a:schemeClr val="tx1">
                  <a:lumMod val="50000"/>
                  <a:lumOff val="50000"/>
                </a:schemeClr>
              </a:solidFill>
              <a:latin typeface="Jokerman" pitchFamily="82"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6700" b="1" dirty="0" smtClean="0">
                <a:solidFill>
                  <a:srgbClr val="00B0F0"/>
                </a:solidFill>
                <a:latin typeface="Jokerman" pitchFamily="82" charset="0"/>
              </a:rPr>
              <a:t/>
            </a:r>
            <a:br>
              <a:rPr lang="lt-LT" sz="6700" b="1" dirty="0" smtClean="0">
                <a:solidFill>
                  <a:srgbClr val="00B0F0"/>
                </a:solidFill>
                <a:latin typeface="Jokerman" pitchFamily="82" charset="0"/>
              </a:rPr>
            </a:br>
            <a:r>
              <a:rPr lang="lt-LT" sz="6700" b="1" dirty="0" smtClean="0">
                <a:solidFill>
                  <a:srgbClr val="00B0F0"/>
                </a:solidFill>
                <a:latin typeface="Jokerman" pitchFamily="82" charset="0"/>
              </a:rPr>
              <a:t>Aktyvioji galaktika</a:t>
            </a:r>
            <a:r>
              <a:rPr lang="lt-LT" b="1" dirty="0" smtClean="0"/>
              <a:t/>
            </a:r>
            <a:br>
              <a:rPr lang="lt-LT" b="1" dirty="0" smtClean="0"/>
            </a:br>
            <a:endParaRPr lang="lt-LT" dirty="0"/>
          </a:p>
        </p:txBody>
      </p:sp>
      <p:sp>
        <p:nvSpPr>
          <p:cNvPr id="4" name="Content Placeholder 3"/>
          <p:cNvSpPr>
            <a:spLocks noGrp="1"/>
          </p:cNvSpPr>
          <p:nvPr>
            <p:ph sz="half" idx="2"/>
          </p:nvPr>
        </p:nvSpPr>
        <p:spPr>
          <a:xfrm>
            <a:off x="457200" y="1556792"/>
            <a:ext cx="4040188" cy="4569371"/>
          </a:xfrm>
        </p:spPr>
        <p:txBody>
          <a:bodyPr>
            <a:normAutofit fontScale="70000" lnSpcReduction="20000"/>
          </a:bodyPr>
          <a:lstStyle/>
          <a:p>
            <a:pPr>
              <a:buNone/>
            </a:pPr>
            <a:r>
              <a:rPr lang="lt-LT" sz="2600" b="1" dirty="0" smtClean="0">
                <a:solidFill>
                  <a:srgbClr val="FFFF00"/>
                </a:solidFill>
                <a:latin typeface="Jokerman" pitchFamily="82" charset="0"/>
              </a:rPr>
              <a:t>      Aktyvioji galaktika - galaktika, kurios šviesis keliuose ar visuose elektromagnetinių spindulių diapazonuose yra didesnis nei normalus.</a:t>
            </a:r>
          </a:p>
          <a:p>
            <a:pPr>
              <a:buNone/>
            </a:pPr>
            <a:r>
              <a:rPr lang="lt-LT" sz="2600" b="1" dirty="0" smtClean="0">
                <a:solidFill>
                  <a:srgbClr val="FFFF00"/>
                </a:solidFill>
                <a:latin typeface="Jokerman" pitchFamily="82" charset="0"/>
              </a:rPr>
              <a:t>      Aktyviosios galaktikos yra šių tipų: </a:t>
            </a:r>
            <a:r>
              <a:rPr lang="lt-LT" sz="2600" b="1" dirty="0" err="1" smtClean="0">
                <a:solidFill>
                  <a:srgbClr val="FFFF00"/>
                </a:solidFill>
                <a:latin typeface="Jokerman" pitchFamily="82" charset="0"/>
              </a:rPr>
              <a:t>kvazarai</a:t>
            </a:r>
            <a:r>
              <a:rPr lang="lt-LT" sz="2600" b="1" dirty="0" smtClean="0">
                <a:solidFill>
                  <a:srgbClr val="FFFF00"/>
                </a:solidFill>
                <a:latin typeface="Jokerman" pitchFamily="82" charset="0"/>
              </a:rPr>
              <a:t>, </a:t>
            </a:r>
            <a:r>
              <a:rPr lang="lt-LT" sz="2600" b="1" dirty="0" err="1" smtClean="0">
                <a:solidFill>
                  <a:srgbClr val="FFFF00"/>
                </a:solidFill>
                <a:latin typeface="Jokerman" pitchFamily="82" charset="0"/>
              </a:rPr>
              <a:t>radij</a:t>
            </a:r>
            <a:r>
              <a:rPr lang="lt-LT" sz="2600" b="1" dirty="0" smtClean="0">
                <a:solidFill>
                  <a:srgbClr val="FFFF00"/>
                </a:solidFill>
                <a:latin typeface="Jokerman" pitchFamily="82" charset="0"/>
              </a:rPr>
              <a:t> o galaktikos ir </a:t>
            </a:r>
            <a:r>
              <a:rPr lang="lt-LT" sz="2600" b="1" dirty="0" err="1" smtClean="0">
                <a:solidFill>
                  <a:srgbClr val="FFFF00"/>
                </a:solidFill>
                <a:latin typeface="Jokerman" pitchFamily="82" charset="0"/>
              </a:rPr>
              <a:t>Seiferto</a:t>
            </a:r>
            <a:r>
              <a:rPr lang="lt-LT" sz="2600" b="1" dirty="0" smtClean="0">
                <a:solidFill>
                  <a:srgbClr val="FFFF00"/>
                </a:solidFill>
                <a:latin typeface="Jokerman" pitchFamily="82" charset="0"/>
              </a:rPr>
              <a:t> galaktikos</a:t>
            </a:r>
            <a:r>
              <a:rPr lang="lt-LT" sz="2600" b="1" dirty="0">
                <a:solidFill>
                  <a:srgbClr val="FFFF00"/>
                </a:solidFill>
                <a:latin typeface="Jokerman" pitchFamily="82" charset="0"/>
              </a:rPr>
              <a:t>.</a:t>
            </a:r>
            <a:r>
              <a:rPr lang="lt-LT" sz="2600" b="1" dirty="0" smtClean="0">
                <a:solidFill>
                  <a:srgbClr val="FFFF00"/>
                </a:solidFill>
                <a:latin typeface="Jokerman" pitchFamily="82" charset="0"/>
              </a:rPr>
              <a:t> </a:t>
            </a:r>
            <a:r>
              <a:rPr lang="lt-LT" sz="2600" b="1" dirty="0" err="1" smtClean="0">
                <a:solidFill>
                  <a:srgbClr val="FFFF00"/>
                </a:solidFill>
                <a:latin typeface="Jokerman" pitchFamily="82" charset="0"/>
              </a:rPr>
              <a:t>Kvazarai</a:t>
            </a:r>
            <a:r>
              <a:rPr lang="lt-LT" sz="2600" b="1" dirty="0" smtClean="0">
                <a:solidFill>
                  <a:srgbClr val="FFFF00"/>
                </a:solidFill>
                <a:latin typeface="Jokerman" pitchFamily="82" charset="0"/>
              </a:rPr>
              <a:t> yra labai aktyvūs galaktikų branduoliai, jų šviesis nustelbia pačią aplinkinę galaktiką. Radijo galaktikos pasižymi stipria radijo bangų spinduliuote, sklindančia iš dviejų čiurkšlių, nukreiptų priešingomis kryptimis nuo centro. </a:t>
            </a:r>
            <a:r>
              <a:rPr lang="lt-LT" sz="2600" b="1" dirty="0" err="1" smtClean="0">
                <a:solidFill>
                  <a:srgbClr val="FFFF00"/>
                </a:solidFill>
                <a:latin typeface="Jokerman" pitchFamily="82" charset="0"/>
              </a:rPr>
              <a:t>Seiferto</a:t>
            </a:r>
            <a:r>
              <a:rPr lang="lt-LT" sz="2600" b="1" dirty="0" smtClean="0">
                <a:solidFill>
                  <a:srgbClr val="FFFF00"/>
                </a:solidFill>
                <a:latin typeface="Jokerman" pitchFamily="82" charset="0"/>
              </a:rPr>
              <a:t> galaktikų branduoliuose yra daug jonizuotų dujų, kurios sukuria stiprias emisijos linijas.</a:t>
            </a:r>
          </a:p>
          <a:p>
            <a:pPr>
              <a:buNone/>
            </a:pPr>
            <a:endParaRPr lang="lt-LT" dirty="0" smtClean="0"/>
          </a:p>
        </p:txBody>
      </p:sp>
      <p:sp>
        <p:nvSpPr>
          <p:cNvPr id="5" name="Text Placeholder 4"/>
          <p:cNvSpPr>
            <a:spLocks noGrp="1"/>
          </p:cNvSpPr>
          <p:nvPr>
            <p:ph type="body" sz="quarter" idx="3"/>
          </p:nvPr>
        </p:nvSpPr>
        <p:spPr>
          <a:xfrm>
            <a:off x="4644008" y="2492896"/>
            <a:ext cx="4041775" cy="639762"/>
          </a:xfrm>
        </p:spPr>
        <p:txBody>
          <a:bodyPr>
            <a:noAutofit/>
          </a:bodyPr>
          <a:lstStyle/>
          <a:p>
            <a:r>
              <a:rPr lang="lt-LT" sz="2000" dirty="0" err="1" smtClean="0">
                <a:solidFill>
                  <a:srgbClr val="FFFF00"/>
                </a:solidFill>
                <a:latin typeface="Jokerman" pitchFamily="82" charset="0"/>
              </a:rPr>
              <a:t>Hablo</a:t>
            </a:r>
            <a:r>
              <a:rPr lang="lt-LT" sz="2000" dirty="0" smtClean="0">
                <a:solidFill>
                  <a:srgbClr val="FFFF00"/>
                </a:solidFill>
                <a:latin typeface="Jokerman" pitchFamily="82" charset="0"/>
              </a:rPr>
              <a:t> kosminiu teleskopu nufotografuota Mesjė 87</a:t>
            </a:r>
            <a:r>
              <a:rPr lang="lt-LT" sz="2000" dirty="0">
                <a:solidFill>
                  <a:srgbClr val="FFFF00"/>
                </a:solidFill>
                <a:latin typeface="Jokerman" pitchFamily="82" charset="0"/>
              </a:rPr>
              <a:t> </a:t>
            </a:r>
            <a:r>
              <a:rPr lang="lt-LT" sz="2000" dirty="0" err="1" smtClean="0">
                <a:solidFill>
                  <a:srgbClr val="FFFF00"/>
                </a:solidFill>
                <a:latin typeface="Jokerman" pitchFamily="82" charset="0"/>
              </a:rPr>
              <a:t>eliptinė</a:t>
            </a:r>
            <a:r>
              <a:rPr lang="lt-LT" sz="2000" dirty="0" smtClean="0">
                <a:solidFill>
                  <a:srgbClr val="FFFF00"/>
                </a:solidFill>
                <a:latin typeface="Jokerman" pitchFamily="82" charset="0"/>
              </a:rPr>
              <a:t> radijo aktyvioji galaktika, esanti už 5000 šviesmečių</a:t>
            </a:r>
            <a:endParaRPr lang="lt-LT" sz="2000" dirty="0">
              <a:solidFill>
                <a:srgbClr val="FFFF00"/>
              </a:solidFill>
              <a:latin typeface="Jokerman" pitchFamily="82" charset="0"/>
            </a:endParaRPr>
          </a:p>
        </p:txBody>
      </p:sp>
      <p:pic>
        <p:nvPicPr>
          <p:cNvPr id="7" name="Content Placeholder 6" descr="574px-M87_jet.jpg"/>
          <p:cNvPicPr>
            <a:picLocks noGrp="1" noChangeAspect="1"/>
          </p:cNvPicPr>
          <p:nvPr>
            <p:ph sz="quarter" idx="4"/>
          </p:nvPr>
        </p:nvPicPr>
        <p:blipFill>
          <a:blip r:embed="rId3" cstate="print"/>
          <a:stretch>
            <a:fillRect/>
          </a:stretch>
        </p:blipFill>
        <p:spPr>
          <a:xfrm>
            <a:off x="4788024" y="3140968"/>
            <a:ext cx="3593135" cy="2799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Footer Placeholder 7"/>
          <p:cNvSpPr>
            <a:spLocks noGrp="1"/>
          </p:cNvSpPr>
          <p:nvPr>
            <p:ph type="ftr" sz="quarter" idx="11"/>
          </p:nvPr>
        </p:nvSpPr>
        <p:spPr/>
        <p:txBody>
          <a:bodyPr/>
          <a:lstStyle/>
          <a:p>
            <a:r>
              <a:rPr lang="lt-LT" b="1" dirty="0" smtClean="0">
                <a:solidFill>
                  <a:srgbClr val="00B0F0"/>
                </a:solidFill>
                <a:latin typeface="Jokerman" pitchFamily="82" charset="0"/>
              </a:rPr>
              <a:t>3</a:t>
            </a:r>
            <a:endParaRPr lang="lt-LT" b="1" dirty="0">
              <a:solidFill>
                <a:srgbClr val="00B0F0"/>
              </a:solidFill>
              <a:latin typeface="Jokerman" pitchFamily="82" charset="0"/>
            </a:endParaRPr>
          </a:p>
        </p:txBody>
      </p:sp>
      <p:sp>
        <p:nvSpPr>
          <p:cNvPr id="9" name="TextBox 8"/>
          <p:cNvSpPr txBox="1"/>
          <p:nvPr/>
        </p:nvSpPr>
        <p:spPr>
          <a:xfrm>
            <a:off x="0" y="0"/>
            <a:ext cx="896399" cy="646331"/>
          </a:xfrm>
          <a:prstGeom prst="rect">
            <a:avLst/>
          </a:prstGeom>
          <a:noFill/>
        </p:spPr>
        <p:txBody>
          <a:bodyPr wrap="none" rtlCol="0">
            <a:spAutoFit/>
          </a:bodyPr>
          <a:lstStyle/>
          <a:p>
            <a:r>
              <a:rPr lang="lt-LT" dirty="0" smtClean="0">
                <a:solidFill>
                  <a:schemeClr val="tx1">
                    <a:lumMod val="50000"/>
                    <a:lumOff val="50000"/>
                  </a:schemeClr>
                </a:solidFill>
                <a:latin typeface="Jokerman" pitchFamily="82" charset="0"/>
                <a:hlinkClick r:id="rId4" action="ppaction://hlinksldjump"/>
              </a:rPr>
              <a:t>Meniu</a:t>
            </a:r>
            <a:endParaRPr lang="lt-LT" dirty="0" smtClean="0">
              <a:solidFill>
                <a:schemeClr val="tx1">
                  <a:lumMod val="50000"/>
                  <a:lumOff val="50000"/>
                </a:schemeClr>
              </a:solidFill>
              <a:latin typeface="Jokerman" pitchFamily="82" charset="0"/>
            </a:endParaRPr>
          </a:p>
          <a:p>
            <a:endParaRPr lang="lt-LT"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67544" y="260648"/>
            <a:ext cx="8229600" cy="1143000"/>
          </a:xfrm>
        </p:spPr>
        <p:txBody>
          <a:bodyPr>
            <a:normAutofit fontScale="90000"/>
          </a:bodyPr>
          <a:lstStyle/>
          <a:p>
            <a:r>
              <a:rPr lang="lt-LT" sz="6700" b="1" dirty="0" smtClean="0">
                <a:solidFill>
                  <a:srgbClr val="00B0F0"/>
                </a:solidFill>
                <a:latin typeface="Jokerman" pitchFamily="82" charset="0"/>
              </a:rPr>
              <a:t/>
            </a:r>
            <a:br>
              <a:rPr lang="lt-LT" sz="6700" b="1" dirty="0" smtClean="0">
                <a:solidFill>
                  <a:srgbClr val="00B0F0"/>
                </a:solidFill>
                <a:latin typeface="Jokerman" pitchFamily="82" charset="0"/>
              </a:rPr>
            </a:br>
            <a:r>
              <a:rPr lang="lt-LT" sz="6700" b="1" dirty="0" smtClean="0">
                <a:solidFill>
                  <a:srgbClr val="00B0F0"/>
                </a:solidFill>
                <a:latin typeface="Jokerman" pitchFamily="82" charset="0"/>
              </a:rPr>
              <a:t>Galaktikų susiliejimas</a:t>
            </a:r>
            <a:r>
              <a:rPr lang="lt-LT" b="1" dirty="0" smtClean="0"/>
              <a:t/>
            </a:r>
            <a:br>
              <a:rPr lang="lt-LT" b="1" dirty="0" smtClean="0"/>
            </a:br>
            <a:endParaRPr lang="lt-LT" dirty="0"/>
          </a:p>
        </p:txBody>
      </p:sp>
      <p:sp>
        <p:nvSpPr>
          <p:cNvPr id="13" name="Content Placeholder 12"/>
          <p:cNvSpPr>
            <a:spLocks noGrp="1"/>
          </p:cNvSpPr>
          <p:nvPr>
            <p:ph idx="1"/>
          </p:nvPr>
        </p:nvSpPr>
        <p:spPr/>
        <p:txBody>
          <a:bodyPr>
            <a:noAutofit/>
          </a:bodyPr>
          <a:lstStyle/>
          <a:p>
            <a:pPr>
              <a:buNone/>
            </a:pPr>
            <a:r>
              <a:rPr lang="lt-LT" sz="2800" b="1" dirty="0" smtClean="0">
                <a:solidFill>
                  <a:srgbClr val="FFFF00"/>
                </a:solidFill>
                <a:latin typeface="Jokerman" pitchFamily="82" charset="0"/>
              </a:rPr>
              <a:t>Galaktikų susiliejimas</a:t>
            </a:r>
            <a:r>
              <a:rPr lang="lt-LT" sz="2800" dirty="0" smtClean="0">
                <a:solidFill>
                  <a:srgbClr val="FFFF00"/>
                </a:solidFill>
                <a:latin typeface="Jokerman" pitchFamily="82" charset="0"/>
              </a:rPr>
              <a:t> gali įvykti susidūrus dviem (arba daugiau) galaktikoms. Nors susiliejimo metu dėl didelių atstumų tarp žvaigždžių praktiškai nevyksta tiesioginiai jų arba žvaigždžių sistemų susidūrimai, gravitacinė galaktikų sąveika bei trintis tarp dujų ir dulkių stipriai veikia sąveikaujančias galaktikas. Susiliejimo rezultatas priklauso nuo daugelio parametrų(susidūrimo kampų, greičių, dydžių santykių, sandaros ypatumų) ir šiuo metu yra labai aktuali tyrimų tema. </a:t>
            </a:r>
            <a:endParaRPr lang="lt-LT" sz="2800" dirty="0">
              <a:solidFill>
                <a:srgbClr val="FFFF00"/>
              </a:solidFill>
              <a:latin typeface="Jokerman" pitchFamily="82" charset="0"/>
            </a:endParaRPr>
          </a:p>
        </p:txBody>
      </p:sp>
      <p:sp>
        <p:nvSpPr>
          <p:cNvPr id="12" name="Footer Placeholder 11"/>
          <p:cNvSpPr>
            <a:spLocks noGrp="1"/>
          </p:cNvSpPr>
          <p:nvPr>
            <p:ph type="ftr" sz="quarter" idx="11"/>
          </p:nvPr>
        </p:nvSpPr>
        <p:spPr/>
        <p:txBody>
          <a:bodyPr/>
          <a:lstStyle/>
          <a:p>
            <a:r>
              <a:rPr lang="lt-LT" b="1" dirty="0" smtClean="0">
                <a:solidFill>
                  <a:srgbClr val="00B0F0"/>
                </a:solidFill>
                <a:latin typeface="Jokerman" pitchFamily="82" charset="0"/>
              </a:rPr>
              <a:t>4</a:t>
            </a:r>
            <a:endParaRPr lang="lt-LT" b="1" dirty="0">
              <a:solidFill>
                <a:srgbClr val="00B0F0"/>
              </a:solidFill>
              <a:latin typeface="Jokerman" pitchFamily="82" charset="0"/>
            </a:endParaRPr>
          </a:p>
        </p:txBody>
      </p:sp>
      <p:sp>
        <p:nvSpPr>
          <p:cNvPr id="14" name="TextBox 13"/>
          <p:cNvSpPr txBox="1"/>
          <p:nvPr/>
        </p:nvSpPr>
        <p:spPr>
          <a:xfrm>
            <a:off x="0" y="0"/>
            <a:ext cx="1800200" cy="646331"/>
          </a:xfrm>
          <a:prstGeom prst="rect">
            <a:avLst/>
          </a:prstGeom>
          <a:noFill/>
        </p:spPr>
        <p:txBody>
          <a:bodyPr wrap="square" rtlCol="0">
            <a:spAutoFit/>
          </a:bodyPr>
          <a:lstStyle/>
          <a:p>
            <a:r>
              <a:rPr lang="lt-LT" dirty="0" smtClean="0">
                <a:solidFill>
                  <a:schemeClr val="tx1">
                    <a:lumMod val="50000"/>
                    <a:lumOff val="50000"/>
                  </a:schemeClr>
                </a:solidFill>
                <a:latin typeface="Jokerman" pitchFamily="82" charset="0"/>
                <a:hlinkClick r:id="rId2" action="ppaction://hlinksldjump"/>
              </a:rPr>
              <a:t>Meniu</a:t>
            </a:r>
            <a:endParaRPr lang="lt-LT" dirty="0" smtClean="0">
              <a:solidFill>
                <a:schemeClr val="tx1">
                  <a:lumMod val="50000"/>
                  <a:lumOff val="50000"/>
                </a:schemeClr>
              </a:solidFill>
              <a:latin typeface="Jokerman" pitchFamily="82" charset="0"/>
            </a:endParaRPr>
          </a:p>
          <a:p>
            <a:endParaRPr lang="lt-LT"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6000" b="1" dirty="0" smtClean="0">
                <a:solidFill>
                  <a:srgbClr val="00B0F0"/>
                </a:solidFill>
                <a:latin typeface="Jokerman" pitchFamily="82" charset="0"/>
              </a:rPr>
              <a:t>Įdomūs faktai</a:t>
            </a:r>
            <a:endParaRPr lang="lt-LT" sz="6000" b="1" dirty="0">
              <a:solidFill>
                <a:srgbClr val="00B0F0"/>
              </a:solidFill>
              <a:latin typeface="Jokerman" pitchFamily="82" charset="0"/>
            </a:endParaRPr>
          </a:p>
        </p:txBody>
      </p:sp>
      <p:sp>
        <p:nvSpPr>
          <p:cNvPr id="3" name="Content Placeholder 2"/>
          <p:cNvSpPr>
            <a:spLocks noGrp="1"/>
          </p:cNvSpPr>
          <p:nvPr>
            <p:ph idx="1"/>
          </p:nvPr>
        </p:nvSpPr>
        <p:spPr/>
        <p:txBody>
          <a:bodyPr>
            <a:normAutofit fontScale="92500" lnSpcReduction="20000"/>
          </a:bodyPr>
          <a:lstStyle/>
          <a:p>
            <a:r>
              <a:rPr lang="lt-LT" sz="4300" dirty="0" smtClean="0">
                <a:solidFill>
                  <a:srgbClr val="FFFF00"/>
                </a:solidFill>
                <a:latin typeface="Jokerman" pitchFamily="82" charset="0"/>
              </a:rPr>
              <a:t>Reikėtų 100.000 metų, norint nukakti iš vieno Paukščių Tako krašto į kitą.</a:t>
            </a:r>
          </a:p>
          <a:p>
            <a:r>
              <a:rPr lang="lt-LT" sz="4300" dirty="0" smtClean="0">
                <a:solidFill>
                  <a:srgbClr val="FFFF00"/>
                </a:solidFill>
                <a:latin typeface="Jokerman" pitchFamily="82" charset="0"/>
              </a:rPr>
              <a:t>Iš žemės giedrą naktį matomos žvaigždės sudaro Paukščių Tako galaktiką, kuris iš šono atrodytų kaip diskas, tankėjantis centro link.</a:t>
            </a:r>
          </a:p>
          <a:p>
            <a:pPr>
              <a:buNone/>
            </a:pPr>
            <a:endParaRPr lang="lt-LT" dirty="0">
              <a:solidFill>
                <a:srgbClr val="FFFF00"/>
              </a:solidFill>
              <a:latin typeface="Jokerman" pitchFamily="82" charset="0"/>
            </a:endParaRPr>
          </a:p>
        </p:txBody>
      </p:sp>
      <p:sp>
        <p:nvSpPr>
          <p:cNvPr id="4" name="Footer Placeholder 3"/>
          <p:cNvSpPr>
            <a:spLocks noGrp="1"/>
          </p:cNvSpPr>
          <p:nvPr>
            <p:ph type="ftr" sz="quarter" idx="11"/>
          </p:nvPr>
        </p:nvSpPr>
        <p:spPr/>
        <p:txBody>
          <a:bodyPr/>
          <a:lstStyle/>
          <a:p>
            <a:r>
              <a:rPr lang="lt-LT" b="1" dirty="0" smtClean="0">
                <a:solidFill>
                  <a:srgbClr val="00B0F0"/>
                </a:solidFill>
                <a:latin typeface="Jokerman" pitchFamily="82" charset="0"/>
              </a:rPr>
              <a:t>5</a:t>
            </a:r>
            <a:endParaRPr lang="lt-LT" b="1" dirty="0">
              <a:solidFill>
                <a:srgbClr val="00B0F0"/>
              </a:solidFill>
              <a:latin typeface="Jokerman" pitchFamily="82" charset="0"/>
            </a:endParaRPr>
          </a:p>
        </p:txBody>
      </p:sp>
      <p:sp>
        <p:nvSpPr>
          <p:cNvPr id="5" name="TextBox 4"/>
          <p:cNvSpPr txBox="1"/>
          <p:nvPr/>
        </p:nvSpPr>
        <p:spPr>
          <a:xfrm>
            <a:off x="0" y="0"/>
            <a:ext cx="1296144" cy="646331"/>
          </a:xfrm>
          <a:prstGeom prst="rect">
            <a:avLst/>
          </a:prstGeom>
          <a:noFill/>
        </p:spPr>
        <p:txBody>
          <a:bodyPr wrap="square" rtlCol="0">
            <a:spAutoFit/>
          </a:bodyPr>
          <a:lstStyle/>
          <a:p>
            <a:r>
              <a:rPr lang="lt-LT" dirty="0" smtClean="0">
                <a:solidFill>
                  <a:schemeClr val="tx1">
                    <a:lumMod val="50000"/>
                    <a:lumOff val="50000"/>
                  </a:schemeClr>
                </a:solidFill>
                <a:latin typeface="Jokerman" pitchFamily="82" charset="0"/>
                <a:hlinkClick r:id="rId2" action="ppaction://hlinksldjump"/>
              </a:rPr>
              <a:t>Meniu</a:t>
            </a:r>
            <a:endParaRPr lang="lt-LT" dirty="0" smtClean="0">
              <a:solidFill>
                <a:schemeClr val="tx1">
                  <a:lumMod val="50000"/>
                  <a:lumOff val="50000"/>
                </a:schemeClr>
              </a:solidFill>
              <a:latin typeface="Jokerman" pitchFamily="82" charset="0"/>
            </a:endParaRPr>
          </a:p>
          <a:p>
            <a:endParaRPr lang="lt-LT" dirty="0"/>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6000" b="1" dirty="0" smtClean="0">
                <a:solidFill>
                  <a:srgbClr val="00B0F0"/>
                </a:solidFill>
                <a:latin typeface="Jokerman" pitchFamily="82" charset="0"/>
              </a:rPr>
              <a:t>Nuotraukos</a:t>
            </a:r>
            <a:endParaRPr lang="lt-LT" sz="6000" b="1" dirty="0">
              <a:solidFill>
                <a:srgbClr val="00B0F0"/>
              </a:solidFill>
              <a:latin typeface="Jokerman" pitchFamily="82" charset="0"/>
            </a:endParaRPr>
          </a:p>
        </p:txBody>
      </p:sp>
      <p:sp>
        <p:nvSpPr>
          <p:cNvPr id="4" name="Footer Placeholder 3"/>
          <p:cNvSpPr>
            <a:spLocks noGrp="1"/>
          </p:cNvSpPr>
          <p:nvPr>
            <p:ph type="ftr" sz="quarter" idx="11"/>
          </p:nvPr>
        </p:nvSpPr>
        <p:spPr/>
        <p:txBody>
          <a:bodyPr/>
          <a:lstStyle/>
          <a:p>
            <a:r>
              <a:rPr lang="lt-LT" b="1" dirty="0" smtClean="0">
                <a:solidFill>
                  <a:srgbClr val="00B0F0"/>
                </a:solidFill>
                <a:latin typeface="Jokerman" pitchFamily="82" charset="0"/>
              </a:rPr>
              <a:t>6</a:t>
            </a:r>
            <a:endParaRPr lang="lt-LT" b="1" dirty="0">
              <a:solidFill>
                <a:srgbClr val="00B0F0"/>
              </a:solidFill>
              <a:latin typeface="Jokerman" pitchFamily="82" charset="0"/>
            </a:endParaRPr>
          </a:p>
        </p:txBody>
      </p:sp>
      <p:pic>
        <p:nvPicPr>
          <p:cNvPr id="19" name="Content Placeholder 18" descr="_68031402_andromeda.jpg"/>
          <p:cNvPicPr>
            <a:picLocks noGrp="1" noChangeAspect="1"/>
          </p:cNvPicPr>
          <p:nvPr>
            <p:ph idx="1"/>
          </p:nvPr>
        </p:nvPicPr>
        <p:blipFill>
          <a:blip r:embed="rId2" cstate="print"/>
          <a:stretch>
            <a:fillRect/>
          </a:stretch>
        </p:blipFill>
        <p:spPr>
          <a:xfrm>
            <a:off x="539552" y="1628800"/>
            <a:ext cx="2510909"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descr="94a8c35b-df58-4cab-a054-2937358bdfc9.jpg"/>
          <p:cNvPicPr>
            <a:picLocks noChangeAspect="1"/>
          </p:cNvPicPr>
          <p:nvPr/>
        </p:nvPicPr>
        <p:blipFill>
          <a:blip r:embed="rId3" cstate="print"/>
          <a:stretch>
            <a:fillRect/>
          </a:stretch>
        </p:blipFill>
        <p:spPr>
          <a:xfrm>
            <a:off x="539552" y="4149080"/>
            <a:ext cx="2520280" cy="2101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descr="600px-Abell_1835_Hubble.jpg"/>
          <p:cNvPicPr>
            <a:picLocks noChangeAspect="1"/>
          </p:cNvPicPr>
          <p:nvPr/>
        </p:nvPicPr>
        <p:blipFill>
          <a:blip r:embed="rId4" cstate="print"/>
          <a:stretch>
            <a:fillRect/>
          </a:stretch>
        </p:blipFill>
        <p:spPr>
          <a:xfrm>
            <a:off x="3419872" y="1628800"/>
            <a:ext cx="2564904"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descr="file42270619_b3af132a.jpg"/>
          <p:cNvPicPr>
            <a:picLocks noChangeAspect="1"/>
          </p:cNvPicPr>
          <p:nvPr/>
        </p:nvPicPr>
        <p:blipFill>
          <a:blip r:embed="rId5" cstate="print"/>
          <a:stretch>
            <a:fillRect/>
          </a:stretch>
        </p:blipFill>
        <p:spPr>
          <a:xfrm>
            <a:off x="3419872" y="4149080"/>
            <a:ext cx="2592288"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descr="seiferto_galaktikos_0807-f.jpg"/>
          <p:cNvPicPr>
            <a:picLocks noChangeAspect="1"/>
          </p:cNvPicPr>
          <p:nvPr/>
        </p:nvPicPr>
        <p:blipFill>
          <a:blip r:embed="rId6" cstate="print"/>
          <a:stretch>
            <a:fillRect/>
          </a:stretch>
        </p:blipFill>
        <p:spPr>
          <a:xfrm>
            <a:off x="6186686" y="1628800"/>
            <a:ext cx="2705794" cy="2160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M31_XMM_HERSCHEL.jpg"/>
          <p:cNvPicPr>
            <a:picLocks noChangeAspect="1"/>
          </p:cNvPicPr>
          <p:nvPr/>
        </p:nvPicPr>
        <p:blipFill>
          <a:blip r:embed="rId7" cstate="print"/>
          <a:stretch>
            <a:fillRect/>
          </a:stretch>
        </p:blipFill>
        <p:spPr>
          <a:xfrm>
            <a:off x="6228184" y="4149080"/>
            <a:ext cx="273487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TextBox 24"/>
          <p:cNvSpPr txBox="1"/>
          <p:nvPr/>
        </p:nvSpPr>
        <p:spPr>
          <a:xfrm>
            <a:off x="0" y="0"/>
            <a:ext cx="1008112" cy="646331"/>
          </a:xfrm>
          <a:prstGeom prst="rect">
            <a:avLst/>
          </a:prstGeom>
          <a:noFill/>
        </p:spPr>
        <p:txBody>
          <a:bodyPr wrap="square" rtlCol="0">
            <a:spAutoFit/>
          </a:bodyPr>
          <a:lstStyle/>
          <a:p>
            <a:r>
              <a:rPr lang="lt-LT" dirty="0" smtClean="0">
                <a:solidFill>
                  <a:schemeClr val="tx1">
                    <a:lumMod val="50000"/>
                    <a:lumOff val="50000"/>
                  </a:schemeClr>
                </a:solidFill>
                <a:latin typeface="Jokerman" pitchFamily="82" charset="0"/>
                <a:hlinkClick r:id="rId8" action="ppaction://hlinksldjump"/>
              </a:rPr>
              <a:t>Meniu</a:t>
            </a:r>
            <a:endParaRPr lang="lt-LT" dirty="0" smtClean="0">
              <a:solidFill>
                <a:schemeClr val="tx1">
                  <a:lumMod val="50000"/>
                  <a:lumOff val="50000"/>
                </a:schemeClr>
              </a:solidFill>
              <a:latin typeface="Jokerman" pitchFamily="82" charset="0"/>
            </a:endParaRPr>
          </a:p>
          <a:p>
            <a:endParaRPr lang="lt-LT"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lt-LT" sz="6000" b="1" dirty="0" smtClean="0">
                <a:solidFill>
                  <a:srgbClr val="00B0F0"/>
                </a:solidFill>
                <a:latin typeface="Jokerman" pitchFamily="82" charset="0"/>
              </a:rPr>
              <a:t>Ačiū už dėmesį</a:t>
            </a:r>
            <a:r>
              <a:rPr lang="en-US" sz="6000" b="1" dirty="0" smtClean="0">
                <a:solidFill>
                  <a:srgbClr val="00B0F0"/>
                </a:solidFill>
                <a:latin typeface="Jokerman" pitchFamily="82" charset="0"/>
              </a:rPr>
              <a:t>!</a:t>
            </a:r>
            <a:endParaRPr lang="lt-LT" sz="6000" b="1" dirty="0">
              <a:solidFill>
                <a:srgbClr val="00B0F0"/>
              </a:solidFill>
              <a:latin typeface="Jokerman" pitchFamily="82" charset="0"/>
            </a:endParaRPr>
          </a:p>
        </p:txBody>
      </p:sp>
      <p:pic>
        <p:nvPicPr>
          <p:cNvPr id="5" name="Picture 4" descr="spiral-galaxy-wallpaper.jpg"/>
          <p:cNvPicPr>
            <a:picLocks noChangeAspect="1"/>
          </p:cNvPicPr>
          <p:nvPr/>
        </p:nvPicPr>
        <p:blipFill>
          <a:blip r:embed="rId2" cstate="print"/>
          <a:stretch>
            <a:fillRect/>
          </a:stretch>
        </p:blipFill>
        <p:spPr>
          <a:xfrm>
            <a:off x="2987824" y="3933056"/>
            <a:ext cx="2915816"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328</Words>
  <Application>Microsoft Office PowerPoint</Application>
  <PresentationFormat>On-screen Show (4:3)</PresentationFormat>
  <Paragraphs>33</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Galaktikų platybėse...</vt:lpstr>
      <vt:lpstr> Galaktika </vt:lpstr>
      <vt:lpstr> Aktyvioji galaktika </vt:lpstr>
      <vt:lpstr> Galaktikų susiliejimas </vt:lpstr>
      <vt:lpstr>Įdomūs faktai</vt:lpstr>
      <vt:lpstr>Nuotraukos</vt:lpstr>
      <vt:lpstr>Ačiū už dėmesį!</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201</cp:lastModifiedBy>
  <cp:revision>20</cp:revision>
  <dcterms:created xsi:type="dcterms:W3CDTF">2014-05-19T15:46:01Z</dcterms:created>
  <dcterms:modified xsi:type="dcterms:W3CDTF">2014-05-20T18:36:58Z</dcterms:modified>
</cp:coreProperties>
</file>